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2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1" r:id="rId3"/>
    <p:sldId id="259" r:id="rId4"/>
    <p:sldId id="280" r:id="rId5"/>
    <p:sldId id="274" r:id="rId6"/>
    <p:sldId id="263" r:id="rId7"/>
    <p:sldId id="264" r:id="rId8"/>
    <p:sldId id="273" r:id="rId9"/>
    <p:sldId id="275" r:id="rId10"/>
    <p:sldId id="272" r:id="rId11"/>
    <p:sldId id="286" r:id="rId12"/>
    <p:sldId id="265" r:id="rId13"/>
    <p:sldId id="279" r:id="rId14"/>
    <p:sldId id="269" r:id="rId15"/>
    <p:sldId id="267" r:id="rId16"/>
    <p:sldId id="282" r:id="rId17"/>
    <p:sldId id="271" r:id="rId18"/>
    <p:sldId id="283" r:id="rId19"/>
    <p:sldId id="281" r:id="rId20"/>
    <p:sldId id="298" r:id="rId21"/>
    <p:sldId id="257" r:id="rId22"/>
    <p:sldId id="278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76" r:id="rId32"/>
    <p:sldId id="297" r:id="rId33"/>
    <p:sldId id="287" r:id="rId34"/>
    <p:sldId id="284" r:id="rId35"/>
    <p:sldId id="285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81F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C2A600-FD6F-6543-A967-90C803BC7F89}" v="8423" dt="2018-07-29T23:38:15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3843"/>
  </p:normalViewPr>
  <p:slideViewPr>
    <p:cSldViewPr snapToGrid="0">
      <p:cViewPr varScale="1">
        <p:scale>
          <a:sx n="81" d="100"/>
          <a:sy n="81" d="100"/>
        </p:scale>
        <p:origin x="1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E93BD0-30D3-AE43-9C24-CE78FACE38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35BEE-0E28-0240-AAF1-611DCA56AF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EF724-AFD6-1E48-BA4A-8BF92DBCF681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F13CE-2F2E-5641-B70C-409A883C8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A485C-4EC5-A04D-8DB2-A74D9FAEA1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588D5-D7FF-344C-9A38-0A6662D8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9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1E3E3-C769-C444-BA6C-C4B420F8E48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FB7DD-765F-D446-B092-F5614D0F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8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example: interaction with open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7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84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9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56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71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4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4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FB7DD-765F-D446-B092-F5614D0FD9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5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3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9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DE85-1419-5E4D-84A2-94F8D46C76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5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4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873BC5-9E3B-FD46-ABA0-2E8095304D25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E64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2503F-C47E-A843-8191-097355B9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F6BC6361-E07C-E544-B8EF-69947E3FFB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4445" y="6396125"/>
            <a:ext cx="590012" cy="196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05BED7-7325-0046-A2CB-0117AAE01832}"/>
              </a:ext>
            </a:extLst>
          </p:cNvPr>
          <p:cNvSpPr txBox="1"/>
          <p:nvPr userDrawn="1"/>
        </p:nvSpPr>
        <p:spPr>
          <a:xfrm>
            <a:off x="7902223" y="6340571"/>
            <a:ext cx="345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none">
                <a:solidFill>
                  <a:schemeClr val="tx2"/>
                </a:solidFill>
              </a:rPr>
              <a:t>Permalink: https://per.pub/4wZXMDwQ.pptx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</p:spTree>
    <p:extLst>
      <p:ext uri="{BB962C8B-B14F-4D97-AF65-F5344CB8AC3E}">
        <p14:creationId xmlns:p14="http://schemas.microsoft.com/office/powerpoint/2010/main" val="15578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9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688542-0D7E-B347-BF8D-9ED91C50C6CE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E64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D787C-804F-C84C-A18C-DD2B1FE3C947}"/>
              </a:ext>
            </a:extLst>
          </p:cNvPr>
          <p:cNvSpPr txBox="1"/>
          <p:nvPr userDrawn="1"/>
        </p:nvSpPr>
        <p:spPr>
          <a:xfrm>
            <a:off x="7902223" y="6340571"/>
            <a:ext cx="345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none">
                <a:solidFill>
                  <a:schemeClr val="tx2"/>
                </a:solidFill>
              </a:rPr>
              <a:t>Permalink: https://per.pub/4wZXMDwQ.pptx</a:t>
            </a: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DF7655A6-7D5A-C449-92A9-BCCE678A47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4445" y="6396125"/>
            <a:ext cx="590012" cy="19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2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2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9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9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3886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118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3.tiff"/><Relationship Id="rId7" Type="http://schemas.openxmlformats.org/officeDocument/2006/relationships/hyperlink" Target="https://fb.com/persper.foundation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persper" TargetMode="External"/><Relationship Id="rId5" Type="http://schemas.openxmlformats.org/officeDocument/2006/relationships/hyperlink" Target="https://twitter.com/dPersper" TargetMode="External"/><Relationship Id="rId10" Type="http://schemas.openxmlformats.org/officeDocument/2006/relationships/hyperlink" Target="https://medium.com/persper/light-on-the-dark-side-of-network-effects-5c2c12782376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medium.com/persper/what-we-talk-about-when-we-talk-about-a-decentralized-github-80edd708b80b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license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paychex.com/articles/human-resources/employee-retention-what-makes-employees-stay-leav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9140"/>
            <a:ext cx="12191999" cy="2365902"/>
          </a:xfrm>
          <a:solidFill>
            <a:srgbClr val="E6481F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>
                <a:solidFill>
                  <a:schemeClr val="bg1"/>
                </a:solidFill>
                <a:cs typeface="Calibri Light"/>
              </a:rPr>
              <a:t>Software Development in the Next Decade:</a:t>
            </a:r>
            <a:br>
              <a:rPr lang="en-US" sz="40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Beyond the Dichotomy of Open-Source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and Corporate Worlds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1825"/>
            <a:ext cx="9144000" cy="19145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cs typeface="Calibri"/>
              </a:rPr>
              <a:t>Jinglei Ren</a:t>
            </a:r>
            <a:r>
              <a:rPr lang="en-US" baseline="30000">
                <a:cs typeface="Calibri"/>
              </a:rPr>
              <a:t>1</a:t>
            </a:r>
            <a:r>
              <a:rPr lang="en-US">
                <a:cs typeface="Calibri"/>
              </a:rPr>
              <a:t> and </a:t>
            </a:r>
            <a:r>
              <a:rPr lang="en-US" b="1">
                <a:cs typeface="Calibri"/>
              </a:rPr>
              <a:t>Hezheng Yin</a:t>
            </a:r>
            <a:r>
              <a:rPr lang="en-US" baseline="30000">
                <a:cs typeface="Calibri"/>
              </a:rPr>
              <a:t>2</a:t>
            </a:r>
            <a:endParaRPr lang="en-US">
              <a:cs typeface="Calibri"/>
            </a:endParaRPr>
          </a:p>
          <a:p>
            <a:r>
              <a:rPr lang="en-US" sz="2000" b="1">
                <a:cs typeface="Calibri"/>
              </a:rPr>
              <a:t>Persper Foundation</a:t>
            </a:r>
          </a:p>
          <a:p>
            <a:r>
              <a:rPr lang="en-US" sz="2000" baseline="30000">
                <a:cs typeface="Calibri"/>
              </a:rPr>
              <a:t>1 </a:t>
            </a:r>
            <a:r>
              <a:rPr lang="en-US" sz="2000">
                <a:cs typeface="Calibri"/>
              </a:rPr>
              <a:t>Microsoft Research</a:t>
            </a:r>
          </a:p>
          <a:p>
            <a:r>
              <a:rPr lang="en-US" sz="2000" baseline="30000">
                <a:cs typeface="Calibri"/>
              </a:rPr>
              <a:t>2 </a:t>
            </a:r>
            <a:r>
              <a:rPr lang="en-US" sz="2000">
                <a:cs typeface="Calibri"/>
              </a:rPr>
              <a:t>UC Berkeley</a:t>
            </a:r>
          </a:p>
          <a:p>
            <a:r>
              <a:rPr lang="en-US" sz="2000">
                <a:cs typeface="Calibri"/>
              </a:rPr>
              <a:t>(Advised by Armando Fox from UC Berkeley)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C59C-EBFE-44F7-90E3-F4658C27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Open-Source Issues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D694-F9A8-4DF1-A07E-231D9333E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No general method for value allocation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0F189-4D05-654E-B339-F4C8231C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pic>
        <p:nvPicPr>
          <p:cNvPr id="8" name="Graphic 7" descr="Users">
            <a:extLst>
              <a:ext uri="{FF2B5EF4-FFF2-40B4-BE49-F238E27FC236}">
                <a16:creationId xmlns:a16="http://schemas.microsoft.com/office/drawing/2014/main" id="{B603AEB1-C1E5-DC4C-AC7F-1309B437D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9760" y="3142405"/>
            <a:ext cx="1349639" cy="134963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C10CCDF-E3D8-F547-9C0A-7E9EB156F2AA}"/>
              </a:ext>
            </a:extLst>
          </p:cNvPr>
          <p:cNvGrpSpPr/>
          <p:nvPr/>
        </p:nvGrpSpPr>
        <p:grpSpPr>
          <a:xfrm>
            <a:off x="9372599" y="2562288"/>
            <a:ext cx="1380068" cy="3098141"/>
            <a:chOff x="9372599" y="2562288"/>
            <a:chExt cx="1380068" cy="3098141"/>
          </a:xfrm>
          <a:solidFill>
            <a:schemeClr val="bg2">
              <a:lumMod val="90000"/>
            </a:schemeClr>
          </a:solidFill>
        </p:grpSpPr>
        <p:pic>
          <p:nvPicPr>
            <p:cNvPr id="10" name="Graphic 9" descr="Group">
              <a:extLst>
                <a:ext uri="{FF2B5EF4-FFF2-40B4-BE49-F238E27FC236}">
                  <a16:creationId xmlns:a16="http://schemas.microsoft.com/office/drawing/2014/main" id="{1B999E4A-92F5-FD48-8F5A-373E7EF3F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2600" y="2562288"/>
              <a:ext cx="1380067" cy="1380067"/>
            </a:xfrm>
            <a:prstGeom prst="rect">
              <a:avLst/>
            </a:prstGeom>
          </p:spPr>
        </p:pic>
        <p:pic>
          <p:nvPicPr>
            <p:cNvPr id="11" name="Graphic 10" descr="Group">
              <a:extLst>
                <a:ext uri="{FF2B5EF4-FFF2-40B4-BE49-F238E27FC236}">
                  <a16:creationId xmlns:a16="http://schemas.microsoft.com/office/drawing/2014/main" id="{2B01CDCE-4D3D-4248-BD33-BDE7BF74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2600" y="3416840"/>
              <a:ext cx="1380067" cy="1380067"/>
            </a:xfrm>
            <a:prstGeom prst="rect">
              <a:avLst/>
            </a:prstGeom>
          </p:spPr>
        </p:pic>
        <p:pic>
          <p:nvPicPr>
            <p:cNvPr id="12" name="Graphic 11" descr="Group">
              <a:extLst>
                <a:ext uri="{FF2B5EF4-FFF2-40B4-BE49-F238E27FC236}">
                  <a16:creationId xmlns:a16="http://schemas.microsoft.com/office/drawing/2014/main" id="{7005A7D1-1894-A94D-AAC7-EA43238A0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2599" y="4280362"/>
              <a:ext cx="1380067" cy="138006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8C0CBF6-A460-184A-AB1D-B94C20DEC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379" y="4372502"/>
            <a:ext cx="83820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FDCA0-9979-2943-B57C-EA9F39A66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9363" y="4461893"/>
            <a:ext cx="786026" cy="659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096CAB-4C18-BA40-8866-24EAF7DF911B}"/>
              </a:ext>
            </a:extLst>
          </p:cNvPr>
          <p:cNvSpPr txBox="1"/>
          <p:nvPr/>
        </p:nvSpPr>
        <p:spPr>
          <a:xfrm>
            <a:off x="8907255" y="3203418"/>
            <a:ext cx="2855131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Linus’ Law:</a:t>
            </a:r>
          </a:p>
          <a:p>
            <a:r>
              <a:rPr lang="en-US" sz="2800" b="1"/>
              <a:t> “given enough eyeballs, all bugs are shallow”</a:t>
            </a:r>
            <a:endParaRPr lang="en-US" sz="2800" b="1">
              <a:cs typeface="Calibri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8A741F-D516-5343-94FC-32750CE4CE8C}"/>
              </a:ext>
            </a:extLst>
          </p:cNvPr>
          <p:cNvSpPr/>
          <p:nvPr/>
        </p:nvSpPr>
        <p:spPr>
          <a:xfrm>
            <a:off x="3202261" y="3405904"/>
            <a:ext cx="2453473" cy="1391002"/>
          </a:xfrm>
          <a:prstGeom prst="rightArrow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0C3F401-0489-E845-B54C-EB28D8E649FF}"/>
              </a:ext>
            </a:extLst>
          </p:cNvPr>
          <p:cNvSpPr/>
          <p:nvPr/>
        </p:nvSpPr>
        <p:spPr>
          <a:xfrm rot="10800000">
            <a:off x="6101954" y="3402791"/>
            <a:ext cx="2453473" cy="1394115"/>
          </a:xfrm>
          <a:prstGeom prst="rightArrow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C3154-CDC1-DB48-9800-EAC749286DAE}"/>
              </a:ext>
            </a:extLst>
          </p:cNvPr>
          <p:cNvSpPr txBox="1"/>
          <p:nvPr/>
        </p:nvSpPr>
        <p:spPr>
          <a:xfrm>
            <a:off x="3892153" y="2963933"/>
            <a:ext cx="4419601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“… if he took some of the money, then it seemed fair for other contributors … [to take some].”</a:t>
            </a:r>
          </a:p>
          <a:p>
            <a:r>
              <a:rPr lang="en-US" sz="2800">
                <a:cs typeface="Calibri"/>
              </a:rPr>
              <a:t>-- </a:t>
            </a:r>
            <a:r>
              <a:rPr lang="en-US" sz="2800" i="1">
                <a:cs typeface="Calibri"/>
              </a:rPr>
              <a:t>Evan You</a:t>
            </a:r>
            <a:r>
              <a:rPr lang="en-US" sz="2800">
                <a:cs typeface="Calibri"/>
              </a:rPr>
              <a:t>, creator of </a:t>
            </a:r>
            <a:r>
              <a:rPr lang="en-US" sz="2800" err="1">
                <a:cs typeface="Calibri"/>
              </a:rPr>
              <a:t>vue.js</a:t>
            </a:r>
            <a:r>
              <a:rPr lang="en-US" sz="2800">
                <a:cs typeface="Calibri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D1310-B4F1-2347-B0F6-60054880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87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9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DFA7A-C1DC-7546-A383-71EFA35E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420BC1-EA42-0F4C-B549-DB05A9B21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79725"/>
            <a:ext cx="109728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</a:rPr>
              <a:t>Corporation and open source are compromises.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270E8-7B37-BA41-ACDE-A267A838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908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9C5C-FCA9-42FE-BE96-0C2B79BD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Assessing </a:t>
            </a:r>
            <a:r>
              <a:rPr lang="en-US" altLang="zh-CN">
                <a:cs typeface="Calibri Light"/>
              </a:rPr>
              <a:t>the</a:t>
            </a:r>
            <a:r>
              <a:rPr lang="zh-CN" altLang="en-US">
                <a:cs typeface="Calibri Light"/>
              </a:rPr>
              <a:t> </a:t>
            </a:r>
            <a:r>
              <a:rPr lang="en-US" altLang="zh-CN">
                <a:cs typeface="Calibri Light"/>
              </a:rPr>
              <a:t>Value of </a:t>
            </a:r>
            <a:r>
              <a:rPr lang="en-US">
                <a:cs typeface="Calibri Light"/>
              </a:rPr>
              <a:t>Code Contributions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4940A-7E7C-45B2-A02D-828DD1FCD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Various definitions of value (e.g., market price)</a:t>
            </a:r>
          </a:p>
          <a:p>
            <a:r>
              <a:rPr lang="en-US" dirty="0"/>
              <a:t>Development value</a:t>
            </a:r>
          </a:p>
          <a:p>
            <a:pPr lvl="1"/>
            <a:r>
              <a:rPr lang="en-US" dirty="0"/>
              <a:t>Development labor embodied in a code contribution</a:t>
            </a:r>
          </a:p>
          <a:p>
            <a:pPr lvl="1"/>
            <a:r>
              <a:rPr lang="en-US" dirty="0"/>
              <a:t>Development labor that the code contribution saves</a:t>
            </a:r>
          </a:p>
          <a:p>
            <a:r>
              <a:rPr lang="en-US" dirty="0"/>
              <a:t>Abstract development labor in general</a:t>
            </a:r>
          </a:p>
          <a:p>
            <a:pPr lvl="1"/>
            <a:r>
              <a:rPr lang="en-US" dirty="0"/>
              <a:t>Assume a hypothetical average developer</a:t>
            </a:r>
          </a:p>
          <a:p>
            <a:pPr lvl="1"/>
            <a:r>
              <a:rPr lang="en-US" dirty="0"/>
              <a:t>Similar to the abstract human labor in classic economics</a:t>
            </a:r>
          </a:p>
          <a:p>
            <a:r>
              <a:rPr lang="en-US" dirty="0"/>
              <a:t>A coherent concept for building the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3E149-E0DB-AE4C-892C-C86EB7F6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E6379-A842-6E48-AD50-D2BF45B0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03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305E62-5F47-B241-82D0-E13A7671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metric of development labor</a:t>
            </a:r>
          </a:p>
          <a:p>
            <a:pPr lvl="1"/>
            <a:r>
              <a:rPr lang="en-US" dirty="0"/>
              <a:t>Commits,</a:t>
            </a:r>
            <a:br>
              <a:rPr lang="en-US" dirty="0"/>
            </a:br>
            <a:r>
              <a:rPr lang="en-US" dirty="0"/>
              <a:t>additions, and</a:t>
            </a:r>
            <a:br>
              <a:rPr lang="en-US" dirty="0"/>
            </a:br>
            <a:r>
              <a:rPr lang="en-US" dirty="0"/>
              <a:t>deletions</a:t>
            </a:r>
          </a:p>
          <a:p>
            <a:pPr lvl="1"/>
            <a:r>
              <a:rPr lang="en-US" dirty="0"/>
              <a:t>Our metric:</a:t>
            </a:r>
            <a:br>
              <a:rPr lang="en-US" dirty="0"/>
            </a:br>
            <a:r>
              <a:rPr lang="en-US" dirty="0"/>
              <a:t># of changed LOCs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59B15-E2AD-734F-8DE5-861ECBBB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8313D-74B7-014F-95CC-703A0C0C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Assessing the Value of Code Contributions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2D24D5-72ED-9346-BCFD-C0DFEF062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0" y="2275830"/>
            <a:ext cx="7933497" cy="39011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2DFD1-1A87-6343-80F7-0748956A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143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9C5C-FCA9-42FE-BE96-0C2B79BD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Assessing the Value of Code Contributions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4940A-7E7C-45B2-A02D-828DD1FCD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Commit-specific calibration</a:t>
            </a:r>
          </a:p>
          <a:p>
            <a:pPr lvl="1"/>
            <a:r>
              <a:rPr lang="en-US" dirty="0">
                <a:cs typeface="Calibri"/>
              </a:rPr>
              <a:t>E.g.: a fix to a very hard-to-track bug</a:t>
            </a:r>
          </a:p>
          <a:p>
            <a:pPr lvl="1"/>
            <a:r>
              <a:rPr lang="en-US" dirty="0">
                <a:cs typeface="Calibri"/>
              </a:rPr>
              <a:t>A few lines solve a huge issue!</a:t>
            </a:r>
          </a:p>
          <a:p>
            <a:pPr lvl="1"/>
            <a:r>
              <a:rPr lang="en-US" dirty="0">
                <a:cs typeface="Calibri"/>
              </a:rPr>
              <a:t>Such a commit requires an large effort of an average developer</a:t>
            </a:r>
          </a:p>
          <a:p>
            <a:r>
              <a:rPr lang="en-US" dirty="0">
                <a:cs typeface="Calibri"/>
              </a:rPr>
              <a:t>Program analysis and natural language processing/machine learning</a:t>
            </a:r>
          </a:p>
          <a:p>
            <a:pPr lvl="1"/>
            <a:r>
              <a:rPr lang="en-US" dirty="0">
                <a:cs typeface="Calibri"/>
              </a:rPr>
              <a:t>Code structure ➟ Reuse of code</a:t>
            </a:r>
          </a:p>
          <a:p>
            <a:pPr lvl="1"/>
            <a:r>
              <a:rPr lang="en-US" dirty="0">
                <a:cs typeface="Calibri"/>
              </a:rPr>
              <a:t>Commit messages + large developer surveys ➟ Commit-specific calibration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85BD9-496F-1947-AC15-0463FF94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35BD6-1BDE-C745-B9D7-E43E00C7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2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05E6-95B1-480B-8481-B6C54425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Decentralized Value Sharing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4252B-E455-4572-92FE-7BDED1F2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 blockchain is an </a:t>
            </a:r>
            <a:r>
              <a:rPr lang="en-US" i="1">
                <a:cs typeface="Calibri"/>
              </a:rPr>
              <a:t>immutable</a:t>
            </a:r>
            <a:r>
              <a:rPr lang="en-US">
                <a:cs typeface="Calibri"/>
              </a:rPr>
              <a:t> ledger of user-defined records</a:t>
            </a:r>
          </a:p>
          <a:p>
            <a:r>
              <a:rPr lang="en-US">
                <a:cs typeface="Calibri"/>
              </a:rPr>
              <a:t>Smart contracts</a:t>
            </a:r>
          </a:p>
          <a:p>
            <a:pPr lvl="1"/>
            <a:r>
              <a:rPr lang="en-US">
                <a:cs typeface="Calibri"/>
              </a:rPr>
              <a:t>E.g., “store received tokens in the current account;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upon the 1</a:t>
            </a:r>
            <a:r>
              <a:rPr lang="en-US" baseline="30000">
                <a:cs typeface="Calibri"/>
              </a:rPr>
              <a:t>st</a:t>
            </a:r>
            <a:r>
              <a:rPr lang="en-US">
                <a:cs typeface="Calibri"/>
              </a:rPr>
              <a:t> day of every month, divide the balance by total shares and transfer div</a:t>
            </a:r>
            <a:r>
              <a:rPr lang="en-US" altLang="zh-CN">
                <a:cs typeface="Calibri"/>
              </a:rPr>
              <a:t>ide</a:t>
            </a:r>
            <a:r>
              <a:rPr lang="en-US">
                <a:cs typeface="Calibri"/>
              </a:rPr>
              <a:t>nd</a:t>
            </a:r>
            <a:r>
              <a:rPr lang="en-US" altLang="zh-CN">
                <a:cs typeface="Calibri"/>
              </a:rPr>
              <a:t>s</a:t>
            </a:r>
            <a:r>
              <a:rPr 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to</a:t>
            </a:r>
            <a:r>
              <a:rPr lang="zh-CN" altLang="en-US">
                <a:cs typeface="Calibri"/>
              </a:rPr>
              <a:t> </a:t>
            </a:r>
            <a:r>
              <a:rPr lang="en-US">
                <a:cs typeface="Calibri"/>
              </a:rPr>
              <a:t>shareholder</a:t>
            </a:r>
            <a:r>
              <a:rPr lang="en-US" altLang="zh-CN">
                <a:cs typeface="Calibri"/>
              </a:rPr>
              <a:t>s.</a:t>
            </a:r>
            <a:r>
              <a:rPr lang="en-US">
                <a:cs typeface="Calibri"/>
              </a:rPr>
              <a:t>”</a:t>
            </a:r>
          </a:p>
          <a:p>
            <a:pPr lvl="1"/>
            <a:r>
              <a:rPr lang="en-US">
                <a:cs typeface="Calibri"/>
              </a:rPr>
              <a:t>Transparent</a:t>
            </a:r>
          </a:p>
          <a:p>
            <a:pPr lvl="1"/>
            <a:r>
              <a:rPr lang="en-US">
                <a:cs typeface="Calibri"/>
              </a:rPr>
              <a:t>Unstoppable</a:t>
            </a:r>
          </a:p>
          <a:p>
            <a:pPr lvl="1"/>
            <a:r>
              <a:rPr lang="en-US">
                <a:cs typeface="Calibri"/>
              </a:rPr>
              <a:t>Tamper-proof</a:t>
            </a:r>
          </a:p>
          <a:p>
            <a:r>
              <a:rPr lang="en-US">
                <a:cs typeface="Calibri"/>
              </a:rPr>
              <a:t>Reduce the cost of trust-building, contracting and enforcement</a:t>
            </a:r>
          </a:p>
          <a:p>
            <a:r>
              <a:rPr lang="en-US">
                <a:cs typeface="Calibri"/>
              </a:rPr>
              <a:t>Much more expressive than open source licenses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8C37C-6C10-154A-9B9D-3D707F34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6B9A-C872-894C-9EA1-CBEE7891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26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BE8F9A-DECD-4241-920E-32B4C066A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"/>
              </a:rPr>
              <a:t>Framework/workflow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Value assessment and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value sharing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are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integral.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6259E-243E-E94E-A762-515C8CCC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BA289-C0CA-A640-B639-18D10D82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Decentralized Value Sharing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3BB00-181A-C843-BCA9-890D879A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F6E0B-33E1-C847-86E1-F3D50C0D9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03" y="1690688"/>
            <a:ext cx="7396292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4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4FFA-AEDF-48D1-AF1E-6D799CFA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Virtual Shareholding: Beyond the Dichotomy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51360-D74C-F147-83D2-FA30F3DF2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FAE38-B77A-F545-87CA-D0CA97DC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22376D-39BC-EE47-8CE1-3BA3884AC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05" y="1825625"/>
            <a:ext cx="9619390" cy="4351338"/>
          </a:xfrm>
        </p:spPr>
      </p:pic>
    </p:spTree>
    <p:extLst>
      <p:ext uri="{BB962C8B-B14F-4D97-AF65-F5344CB8AC3E}">
        <p14:creationId xmlns:p14="http://schemas.microsoft.com/office/powerpoint/2010/main" val="58631014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C5A5719-C5F4-B348-A785-3E493EBC4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737941"/>
              </p:ext>
            </p:extLst>
          </p:nvPr>
        </p:nvGraphicFramePr>
        <p:xfrm>
          <a:off x="838200" y="2309653"/>
          <a:ext cx="10515600" cy="33832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177859833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84929564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6876032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264995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956213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34880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Traditional 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Traditional corporation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Value-shared</a:t>
                      </a:r>
                      <a:br>
                        <a:rPr lang="en-US" sz="2400"/>
                      </a:br>
                      <a:r>
                        <a:rPr lang="en-US" sz="240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Open</a:t>
                      </a:r>
                    </a:p>
                    <a:p>
                      <a:r>
                        <a:rPr lang="en-US" sz="2400" dirty="0"/>
                        <a:t>virtual corporation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Closed</a:t>
                      </a:r>
                    </a:p>
                    <a:p>
                      <a:r>
                        <a:rPr lang="en-US" sz="2400" dirty="0"/>
                        <a:t>virtual corporation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0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Financial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93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Fair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75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Global talent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  <a:highlight>
                          <a:srgbClr val="00008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12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Long-term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83620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9CBC6-D01A-F144-9D5B-9453ED39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BCF516-740A-AD4D-B8EA-D49D517E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Virtual Shareholding: Beyond the Dichotomy</a:t>
            </a:r>
            <a:endParaRPr lang="en-US"/>
          </a:p>
        </p:txBody>
      </p:sp>
      <p:pic>
        <p:nvPicPr>
          <p:cNvPr id="16" name="Graphic 15" descr="Sad Face with No Fill">
            <a:extLst>
              <a:ext uri="{FF2B5EF4-FFF2-40B4-BE49-F238E27FC236}">
                <a16:creationId xmlns:a16="http://schemas.microsoft.com/office/drawing/2014/main" id="{1D87DCD7-C217-F14A-8B3E-43945E76A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724" y="3492616"/>
            <a:ext cx="464407" cy="464407"/>
          </a:xfrm>
          <a:prstGeom prst="rect">
            <a:avLst/>
          </a:prstGeom>
        </p:spPr>
      </p:pic>
      <p:pic>
        <p:nvPicPr>
          <p:cNvPr id="17" name="Graphic 16" descr="Sad Face with No Fill">
            <a:extLst>
              <a:ext uri="{FF2B5EF4-FFF2-40B4-BE49-F238E27FC236}">
                <a16:creationId xmlns:a16="http://schemas.microsoft.com/office/drawing/2014/main" id="{F9CB2ACF-458E-F64A-A52A-933CF4ECF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9810" y="3962513"/>
            <a:ext cx="455064" cy="455064"/>
          </a:xfrm>
          <a:prstGeom prst="rect">
            <a:avLst/>
          </a:prstGeom>
        </p:spPr>
      </p:pic>
      <p:pic>
        <p:nvPicPr>
          <p:cNvPr id="18" name="Graphic 17" descr="Sad Face with No Fill">
            <a:extLst>
              <a:ext uri="{FF2B5EF4-FFF2-40B4-BE49-F238E27FC236}">
                <a16:creationId xmlns:a16="http://schemas.microsoft.com/office/drawing/2014/main" id="{AF577C13-8BF0-8F41-B870-4D673F2B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9808" y="5044035"/>
            <a:ext cx="455065" cy="455065"/>
          </a:xfrm>
          <a:prstGeom prst="rect">
            <a:avLst/>
          </a:prstGeom>
        </p:spPr>
      </p:pic>
      <p:pic>
        <p:nvPicPr>
          <p:cNvPr id="20" name="Graphic 19" descr="Grinning Face with No Fill">
            <a:extLst>
              <a:ext uri="{FF2B5EF4-FFF2-40B4-BE49-F238E27FC236}">
                <a16:creationId xmlns:a16="http://schemas.microsoft.com/office/drawing/2014/main" id="{D5211AA3-3B45-2240-85A0-009D25B2A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4319" y="4408716"/>
            <a:ext cx="460554" cy="460554"/>
          </a:xfrm>
          <a:prstGeom prst="rect">
            <a:avLst/>
          </a:prstGeom>
        </p:spPr>
      </p:pic>
      <p:pic>
        <p:nvPicPr>
          <p:cNvPr id="21" name="Graphic 20" descr="Grinning Face with No Fill">
            <a:extLst>
              <a:ext uri="{FF2B5EF4-FFF2-40B4-BE49-F238E27FC236}">
                <a16:creationId xmlns:a16="http://schemas.microsoft.com/office/drawing/2014/main" id="{4D8CD897-9DDE-C44E-BB16-817BB2A73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3002" y="3492616"/>
            <a:ext cx="460554" cy="460554"/>
          </a:xfrm>
          <a:prstGeom prst="rect">
            <a:avLst/>
          </a:prstGeom>
        </p:spPr>
      </p:pic>
      <p:pic>
        <p:nvPicPr>
          <p:cNvPr id="22" name="Graphic 21" descr="Sad Face with No Fill">
            <a:extLst>
              <a:ext uri="{FF2B5EF4-FFF2-40B4-BE49-F238E27FC236}">
                <a16:creationId xmlns:a16="http://schemas.microsoft.com/office/drawing/2014/main" id="{DEE8BC03-5832-534B-9CDF-8641B611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3002" y="3953170"/>
            <a:ext cx="455064" cy="455064"/>
          </a:xfrm>
          <a:prstGeom prst="rect">
            <a:avLst/>
          </a:prstGeom>
        </p:spPr>
      </p:pic>
      <p:pic>
        <p:nvPicPr>
          <p:cNvPr id="23" name="Graphic 22" descr="Sad Face with No Fill">
            <a:extLst>
              <a:ext uri="{FF2B5EF4-FFF2-40B4-BE49-F238E27FC236}">
                <a16:creationId xmlns:a16="http://schemas.microsoft.com/office/drawing/2014/main" id="{F01F08B4-FA56-5143-8E97-CC1A8371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0857" y="4406514"/>
            <a:ext cx="455064" cy="455064"/>
          </a:xfrm>
          <a:prstGeom prst="rect">
            <a:avLst/>
          </a:prstGeom>
        </p:spPr>
      </p:pic>
      <p:pic>
        <p:nvPicPr>
          <p:cNvPr id="24" name="Graphic 23" descr="Sad Face with No Fill">
            <a:extLst>
              <a:ext uri="{FF2B5EF4-FFF2-40B4-BE49-F238E27FC236}">
                <a16:creationId xmlns:a16="http://schemas.microsoft.com/office/drawing/2014/main" id="{D784185F-955F-3C4A-A2AE-18E8B6637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3001" y="5044035"/>
            <a:ext cx="455065" cy="455065"/>
          </a:xfrm>
          <a:prstGeom prst="rect">
            <a:avLst/>
          </a:prstGeom>
        </p:spPr>
      </p:pic>
      <p:pic>
        <p:nvPicPr>
          <p:cNvPr id="25" name="Graphic 24" descr="Sad Face with No Fill">
            <a:extLst>
              <a:ext uri="{FF2B5EF4-FFF2-40B4-BE49-F238E27FC236}">
                <a16:creationId xmlns:a16="http://schemas.microsoft.com/office/drawing/2014/main" id="{4DA961A9-AB30-FE4B-995A-232D943BC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3335" y="3498106"/>
            <a:ext cx="464407" cy="464407"/>
          </a:xfrm>
          <a:prstGeom prst="rect">
            <a:avLst/>
          </a:prstGeom>
        </p:spPr>
      </p:pic>
      <p:pic>
        <p:nvPicPr>
          <p:cNvPr id="28" name="Graphic 27" descr="Grinning Face with No Fill">
            <a:extLst>
              <a:ext uri="{FF2B5EF4-FFF2-40B4-BE49-F238E27FC236}">
                <a16:creationId xmlns:a16="http://schemas.microsoft.com/office/drawing/2014/main" id="{3EE1D16A-63C6-AF41-BBAA-E71E45727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3930" y="4414206"/>
            <a:ext cx="460554" cy="460554"/>
          </a:xfrm>
          <a:prstGeom prst="rect">
            <a:avLst/>
          </a:prstGeom>
        </p:spPr>
      </p:pic>
      <p:pic>
        <p:nvPicPr>
          <p:cNvPr id="29" name="Graphic 28" descr="Grinning Face with No Fill">
            <a:extLst>
              <a:ext uri="{FF2B5EF4-FFF2-40B4-BE49-F238E27FC236}">
                <a16:creationId xmlns:a16="http://schemas.microsoft.com/office/drawing/2014/main" id="{26C1D6B5-4AB3-3E40-A7FC-E7F70055D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3930" y="3953170"/>
            <a:ext cx="460554" cy="460554"/>
          </a:xfrm>
          <a:prstGeom prst="rect">
            <a:avLst/>
          </a:prstGeom>
        </p:spPr>
      </p:pic>
      <p:pic>
        <p:nvPicPr>
          <p:cNvPr id="30" name="Graphic 29" descr="Grinning Face with No Fill">
            <a:extLst>
              <a:ext uri="{FF2B5EF4-FFF2-40B4-BE49-F238E27FC236}">
                <a16:creationId xmlns:a16="http://schemas.microsoft.com/office/drawing/2014/main" id="{6FD12C1F-3B7F-9A48-9976-19EDF7FA0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3930" y="5032689"/>
            <a:ext cx="460554" cy="460554"/>
          </a:xfrm>
          <a:prstGeom prst="rect">
            <a:avLst/>
          </a:prstGeom>
        </p:spPr>
      </p:pic>
      <p:pic>
        <p:nvPicPr>
          <p:cNvPr id="32" name="Graphic 31" descr="Grinning Face with No Fill">
            <a:extLst>
              <a:ext uri="{FF2B5EF4-FFF2-40B4-BE49-F238E27FC236}">
                <a16:creationId xmlns:a16="http://schemas.microsoft.com/office/drawing/2014/main" id="{6E283D87-9367-104B-AA2B-AE117F1C4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4414206"/>
            <a:ext cx="460554" cy="460554"/>
          </a:xfrm>
          <a:prstGeom prst="rect">
            <a:avLst/>
          </a:prstGeom>
        </p:spPr>
      </p:pic>
      <p:pic>
        <p:nvPicPr>
          <p:cNvPr id="33" name="Graphic 32" descr="Grinning Face with No Fill">
            <a:extLst>
              <a:ext uri="{FF2B5EF4-FFF2-40B4-BE49-F238E27FC236}">
                <a16:creationId xmlns:a16="http://schemas.microsoft.com/office/drawing/2014/main" id="{D564E97F-DE76-7447-9B8E-82FF3B143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3953170"/>
            <a:ext cx="460554" cy="460554"/>
          </a:xfrm>
          <a:prstGeom prst="rect">
            <a:avLst/>
          </a:prstGeom>
        </p:spPr>
      </p:pic>
      <p:pic>
        <p:nvPicPr>
          <p:cNvPr id="34" name="Graphic 33" descr="Grinning Face with No Fill">
            <a:extLst>
              <a:ext uri="{FF2B5EF4-FFF2-40B4-BE49-F238E27FC236}">
                <a16:creationId xmlns:a16="http://schemas.microsoft.com/office/drawing/2014/main" id="{CEDDF923-AAE9-2B41-89C8-2A88EE894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5032689"/>
            <a:ext cx="460554" cy="460554"/>
          </a:xfrm>
          <a:prstGeom prst="rect">
            <a:avLst/>
          </a:prstGeom>
        </p:spPr>
      </p:pic>
      <p:pic>
        <p:nvPicPr>
          <p:cNvPr id="35" name="Graphic 34" descr="Grinning Face with No Fill">
            <a:extLst>
              <a:ext uri="{FF2B5EF4-FFF2-40B4-BE49-F238E27FC236}">
                <a16:creationId xmlns:a16="http://schemas.microsoft.com/office/drawing/2014/main" id="{C25F956A-DAA3-284B-8A5D-FC29F0F32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346" y="3503709"/>
            <a:ext cx="460554" cy="460554"/>
          </a:xfrm>
          <a:prstGeom prst="rect">
            <a:avLst/>
          </a:prstGeom>
        </p:spPr>
      </p:pic>
      <p:pic>
        <p:nvPicPr>
          <p:cNvPr id="37" name="Graphic 36" descr="Grinning Face with No Fill">
            <a:extLst>
              <a:ext uri="{FF2B5EF4-FFF2-40B4-BE49-F238E27FC236}">
                <a16:creationId xmlns:a16="http://schemas.microsoft.com/office/drawing/2014/main" id="{44C3905C-4C5B-2E4F-9308-7702CCF26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0794" y="3501959"/>
            <a:ext cx="460554" cy="460554"/>
          </a:xfrm>
          <a:prstGeom prst="rect">
            <a:avLst/>
          </a:prstGeom>
        </p:spPr>
      </p:pic>
      <p:pic>
        <p:nvPicPr>
          <p:cNvPr id="38" name="Graphic 37" descr="Grinning Face with No Fill">
            <a:extLst>
              <a:ext uri="{FF2B5EF4-FFF2-40B4-BE49-F238E27FC236}">
                <a16:creationId xmlns:a16="http://schemas.microsoft.com/office/drawing/2014/main" id="{D588D1CE-A1EC-0343-AA64-DC4699486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359" y="3955707"/>
            <a:ext cx="460554" cy="460554"/>
          </a:xfrm>
          <a:prstGeom prst="rect">
            <a:avLst/>
          </a:prstGeom>
        </p:spPr>
      </p:pic>
      <p:pic>
        <p:nvPicPr>
          <p:cNvPr id="39" name="Graphic 38" descr="Grinning Face with No Fill">
            <a:extLst>
              <a:ext uri="{FF2B5EF4-FFF2-40B4-BE49-F238E27FC236}">
                <a16:creationId xmlns:a16="http://schemas.microsoft.com/office/drawing/2014/main" id="{13EB2AFF-E4B4-6940-B24E-BACC56F34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359" y="5035226"/>
            <a:ext cx="460554" cy="460554"/>
          </a:xfrm>
          <a:prstGeom prst="rect">
            <a:avLst/>
          </a:prstGeom>
        </p:spPr>
      </p:pic>
      <p:pic>
        <p:nvPicPr>
          <p:cNvPr id="40" name="Graphic 39" descr="Sad Face with No Fill">
            <a:extLst>
              <a:ext uri="{FF2B5EF4-FFF2-40B4-BE49-F238E27FC236}">
                <a16:creationId xmlns:a16="http://schemas.microsoft.com/office/drawing/2014/main" id="{F2885400-0D9F-7A4D-96E4-945DC27D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9506" y="4413724"/>
            <a:ext cx="464407" cy="4644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C722F-C217-B040-A147-8F834A8C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168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B9A655-AAEC-CE47-8905-013771BA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Gaming behavior and counteraction</a:t>
            </a:r>
          </a:p>
          <a:p>
            <a:r>
              <a:rPr lang="en-US"/>
              <a:t>Influence on the project governance</a:t>
            </a:r>
          </a:p>
          <a:p>
            <a:r>
              <a:rPr lang="en-US" i="1"/>
              <a:t>Real application!</a:t>
            </a:r>
          </a:p>
          <a:p>
            <a:pPr lvl="1"/>
            <a:r>
              <a:rPr lang="en-US"/>
              <a:t>Persper Foundation</a:t>
            </a:r>
          </a:p>
          <a:p>
            <a:pPr lvl="1"/>
            <a:r>
              <a:rPr lang="en-US"/>
              <a:t>Sponsor selected open source projects with $10,000 per month for 6 months.</a:t>
            </a:r>
          </a:p>
          <a:p>
            <a:pPr lvl="1"/>
            <a:r>
              <a:rPr lang="en-US" i="1"/>
              <a:t>How would developers react?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2433B-1359-3D44-A0D0-395C8EA2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ED8C6-8AD1-D54C-BE3B-EEEA2B97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Outlook: Open Research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41572-1F90-1142-9ACE-6E4244DD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62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619277-EE82-684D-89CE-C81C30575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08" y="1825625"/>
            <a:ext cx="9050783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62959-1076-4D01-9CC5-A84B628E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Corporate World vs. Open-Source World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BEE75-0145-3948-87F3-5EDE086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05303-2A2D-0943-A515-9E4FDAE074F0}"/>
              </a:ext>
            </a:extLst>
          </p:cNvPr>
          <p:cNvSpPr txBox="1"/>
          <p:nvPr/>
        </p:nvSpPr>
        <p:spPr>
          <a:xfrm>
            <a:off x="1857371" y="312508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EACE7-3CD0-284B-A313-5D53226A2F34}"/>
              </a:ext>
            </a:extLst>
          </p:cNvPr>
          <p:cNvSpPr txBox="1"/>
          <p:nvPr/>
        </p:nvSpPr>
        <p:spPr>
          <a:xfrm>
            <a:off x="1857371" y="5532539"/>
            <a:ext cx="121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Developers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C8573-253E-AC41-B7BA-1251D0A7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787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509A3-1CFC-4E49-8B9D-98BD1519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44CBF4-DFEF-0E4E-90D0-1654C5059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871258"/>
            <a:ext cx="10287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Assessing the Value of Code Contributions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0522-0523-C440-8AD1-FF3D8D7C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</p:spTree>
    <p:extLst>
      <p:ext uri="{BB962C8B-B14F-4D97-AF65-F5344CB8AC3E}">
        <p14:creationId xmlns:p14="http://schemas.microsoft.com/office/powerpoint/2010/main" val="256981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42412"/>
            <a:ext cx="10515600" cy="2234549"/>
          </a:xfrm>
        </p:spPr>
        <p:txBody>
          <a:bodyPr>
            <a:normAutofit/>
          </a:bodyPr>
          <a:lstStyle/>
          <a:p>
            <a:r>
              <a:rPr lang="en-US" dirty="0"/>
              <a:t>Goal: Assess the value of code contributions in a way that’s</a:t>
            </a:r>
          </a:p>
          <a:p>
            <a:pPr lvl="1"/>
            <a:r>
              <a:rPr lang="en-US" dirty="0"/>
              <a:t>Consistent (produce same results for same codebase each time)</a:t>
            </a:r>
          </a:p>
          <a:p>
            <a:pPr lvl="1"/>
            <a:r>
              <a:rPr lang="en-US" dirty="0"/>
              <a:t>Efficient (automatable so minimal human effort required)</a:t>
            </a:r>
          </a:p>
          <a:p>
            <a:pPr lvl="1"/>
            <a:r>
              <a:rPr lang="en-US" dirty="0"/>
              <a:t>Accurate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1416" y="1690688"/>
            <a:ext cx="888916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/>
              <a:t>“ </a:t>
            </a:r>
            <a:r>
              <a:rPr lang="is-IS" sz="3200" i="1"/>
              <a:t>… and </a:t>
            </a:r>
            <a:r>
              <a:rPr lang="en-US" sz="3200" i="1"/>
              <a:t>it becomes a problem how to properly quantify and measure the work that each contributor does.”</a:t>
            </a:r>
          </a:p>
          <a:p>
            <a:r>
              <a:rPr lang="en-US"/>
              <a:t>				</a:t>
            </a:r>
            <a:r>
              <a:rPr lang="en-US" sz="2800"/>
              <a:t>-- Evan You, creator of </a:t>
            </a:r>
            <a:r>
              <a:rPr lang="en-US" sz="2800" err="1"/>
              <a:t>Vue.js</a:t>
            </a:r>
            <a:endParaRPr lang="en-US" sz="2800"/>
          </a:p>
        </p:txBody>
      </p:sp>
      <p:sp>
        <p:nvSpPr>
          <p:cNvPr id="6" name="TextBox 5"/>
          <p:cNvSpPr txBox="1"/>
          <p:nvPr/>
        </p:nvSpPr>
        <p:spPr>
          <a:xfrm>
            <a:off x="2781300" y="5136434"/>
            <a:ext cx="61009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solidFill>
                  <a:srgbClr val="FF0000"/>
                </a:solidFill>
              </a:rPr>
              <a:t>(true value -&gt; expert developer’s assessment)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685B4-447F-124C-86CC-206829F4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021EC-B073-0A40-B5D9-9F2CE1F2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60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Value (Dev Value)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Observation: Two types of code tend to have high value</a:t>
            </a:r>
          </a:p>
          <a:p>
            <a:pPr lvl="1"/>
            <a:r>
              <a:rPr lang="en-US" dirty="0"/>
              <a:t>Addresses a time-consuming dev task</a:t>
            </a:r>
          </a:p>
          <a:p>
            <a:pPr lvl="1"/>
            <a:r>
              <a:rPr lang="en-US" dirty="0"/>
              <a:t>Saves a huge amount of </a:t>
            </a:r>
            <a:r>
              <a:rPr lang="en-US"/>
              <a:t>development effort </a:t>
            </a:r>
            <a:r>
              <a:rPr lang="en-US" dirty="0"/>
              <a:t>for other developers</a:t>
            </a:r>
          </a:p>
          <a:p>
            <a:r>
              <a:rPr lang="en-US" dirty="0"/>
              <a:t>Definition: Dev value of a code contribution is the sum of</a:t>
            </a:r>
          </a:p>
          <a:p>
            <a:pPr lvl="1"/>
            <a:r>
              <a:rPr lang="en-US" dirty="0"/>
              <a:t>Development labor embodied in itself</a:t>
            </a:r>
          </a:p>
          <a:p>
            <a:pPr lvl="1"/>
            <a:r>
              <a:rPr lang="en-US" dirty="0"/>
              <a:t>Development labor that it saves other developers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A0DA3-2084-8E44-83E8-E0482309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9A900-C5B3-8441-B305-D298454E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03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Value = Structural  + Non-structural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33260" cy="4351338"/>
          </a:xfrm>
        </p:spPr>
        <p:txBody>
          <a:bodyPr/>
          <a:lstStyle/>
          <a:p>
            <a:r>
              <a:rPr lang="en-US" dirty="0"/>
              <a:t>Structural value: role of code in codebase structure</a:t>
            </a:r>
          </a:p>
          <a:p>
            <a:r>
              <a:rPr lang="en-US" dirty="0"/>
              <a:t>Non-structural value: other impact of code on the team</a:t>
            </a:r>
          </a:p>
          <a:p>
            <a:r>
              <a:rPr lang="en-US" dirty="0"/>
              <a:t>Learning To Rank (L2R): combining structural and non-structural value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435850" y="1726061"/>
            <a:ext cx="2393948" cy="707886"/>
            <a:chOff x="9633262" y="1659808"/>
            <a:chExt cx="2393948" cy="7078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3262" y="1690688"/>
              <a:ext cx="650240" cy="65024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433404" y="1659808"/>
              <a:ext cx="15938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 Code Contribution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042133" y="4328821"/>
            <a:ext cx="3119869" cy="980912"/>
            <a:chOff x="9042133" y="4328821"/>
            <a:chExt cx="3119869" cy="980912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10321224" y="4328821"/>
              <a:ext cx="296299" cy="607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9042133" y="4350390"/>
              <a:ext cx="389494" cy="607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3578" y="4610803"/>
              <a:ext cx="650240" cy="650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0156055" y="4909623"/>
              <a:ext cx="2005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Learning To Rank</a:t>
              </a:r>
              <a:endParaRPr lang="en-US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225470" y="2378826"/>
            <a:ext cx="1315797" cy="1935287"/>
            <a:chOff x="8225470" y="2378826"/>
            <a:chExt cx="1315797" cy="1935287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9027254" y="2378826"/>
              <a:ext cx="296299" cy="607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0105" y="3019054"/>
              <a:ext cx="650240" cy="650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8225470" y="3606227"/>
              <a:ext cx="13157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Structural </a:t>
              </a:r>
            </a:p>
            <a:p>
              <a:r>
                <a:rPr lang="en-US" sz="2000" dirty="0"/>
                <a:t>(</a:t>
              </a:r>
              <a:r>
                <a:rPr lang="en-US" sz="2000" dirty="0" err="1"/>
                <a:t>DevRank</a:t>
              </a:r>
              <a:r>
                <a:rPr lang="en-US" sz="2000" dirty="0"/>
                <a:t>)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203818" y="2378826"/>
            <a:ext cx="1878248" cy="1883596"/>
            <a:chOff x="10203818" y="2378826"/>
            <a:chExt cx="1878248" cy="188359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0203818" y="2378826"/>
              <a:ext cx="389494" cy="607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7523" y="2985928"/>
              <a:ext cx="650240" cy="65024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0235992" y="3554536"/>
              <a:ext cx="18460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Non-structural </a:t>
              </a:r>
            </a:p>
            <a:p>
              <a:r>
                <a:rPr lang="en-US" sz="2000" dirty="0"/>
                <a:t>(Impact Coding)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6AF97-25DE-634C-BA4E-BDF5B9C9C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D22EC3-E6DC-354D-A078-55F7EBC2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9556492" y="5261043"/>
            <a:ext cx="2236651" cy="1050856"/>
            <a:chOff x="9556492" y="5261043"/>
            <a:chExt cx="2236651" cy="105085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6492" y="5661659"/>
              <a:ext cx="650240" cy="65024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295553" y="5911789"/>
              <a:ext cx="1497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Dev Value</a:t>
              </a:r>
            </a:p>
          </p:txBody>
        </p:sp>
        <p:cxnSp>
          <p:nvCxnSpPr>
            <p:cNvPr id="24" name="Straight Arrow Connector 23"/>
            <p:cNvCxnSpPr>
              <a:stCxn id="19" idx="2"/>
              <a:endCxn id="13" idx="0"/>
            </p:cNvCxnSpPr>
            <p:nvPr/>
          </p:nvCxnSpPr>
          <p:spPr>
            <a:xfrm>
              <a:off x="9878698" y="5261043"/>
              <a:ext cx="2914" cy="400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782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Measure Structural Value: PageRank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8459" y="1811475"/>
            <a:ext cx="5181600" cy="4530725"/>
          </a:xfrm>
        </p:spPr>
        <p:txBody>
          <a:bodyPr>
            <a:normAutofit/>
          </a:bodyPr>
          <a:lstStyle/>
          <a:p>
            <a:r>
              <a:rPr lang="en-US" dirty="0"/>
              <a:t>What is PageRank?</a:t>
            </a:r>
          </a:p>
          <a:p>
            <a:pPr lvl="1"/>
            <a:r>
              <a:rPr lang="en-US" dirty="0"/>
              <a:t>Used by Google to rank websites</a:t>
            </a:r>
          </a:p>
          <a:p>
            <a:pPr lvl="1"/>
            <a:r>
              <a:rPr lang="en-US" dirty="0"/>
              <a:t>Assigns a numerical score to any given webpage</a:t>
            </a:r>
          </a:p>
          <a:p>
            <a:pPr lvl="1"/>
            <a:r>
              <a:rPr lang="en-US" dirty="0"/>
              <a:t>Higher score -&gt; more important</a:t>
            </a:r>
          </a:p>
          <a:p>
            <a:r>
              <a:rPr lang="en-US" dirty="0"/>
              <a:t>How it works?</a:t>
            </a:r>
          </a:p>
          <a:p>
            <a:pPr lvl="1"/>
            <a:r>
              <a:rPr lang="en-US" dirty="0"/>
              <a:t>Runs on a directed graph representing the web structure</a:t>
            </a:r>
          </a:p>
          <a:p>
            <a:pPr lvl="1"/>
            <a:r>
              <a:rPr lang="en-US" dirty="0"/>
              <a:t>All nodes start with equal score</a:t>
            </a:r>
          </a:p>
          <a:p>
            <a:pPr lvl="1"/>
            <a:r>
              <a:rPr lang="en-US" dirty="0"/>
              <a:t>In each iteration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Repeat until reaches a fixed point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AD572-7B3E-8747-B687-6905797E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EDF7A-2365-B643-A680-8DC70E41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0" y="1811475"/>
            <a:ext cx="4604630" cy="3807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6800" y="5739264"/>
            <a:ext cx="539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Figure: PageRank for a simple web graph (in %)</a:t>
            </a:r>
          </a:p>
        </p:txBody>
      </p:sp>
    </p:spTree>
    <p:extLst>
      <p:ext uri="{BB962C8B-B14F-4D97-AF65-F5344CB8AC3E}">
        <p14:creationId xmlns:p14="http://schemas.microsoft.com/office/powerpoint/2010/main" val="876746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Measure Structural Value: Call Graph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85" y="1825626"/>
            <a:ext cx="3722515" cy="3839072"/>
          </a:xfr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9281"/>
            <a:ext cx="4604630" cy="3807002"/>
          </a:xfrm>
        </p:spPr>
      </p:pic>
      <p:sp>
        <p:nvSpPr>
          <p:cNvPr id="7" name="TextBox 6"/>
          <p:cNvSpPr txBox="1"/>
          <p:nvPr/>
        </p:nvSpPr>
        <p:spPr>
          <a:xfrm>
            <a:off x="838200" y="5834876"/>
            <a:ext cx="539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Figure: PageRank for a simple web graph (in 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3385" y="5665569"/>
            <a:ext cx="431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Figure: A simple Python Call Graph</a:t>
            </a:r>
          </a:p>
          <a:p>
            <a:r>
              <a:rPr lang="en-US" sz="800"/>
              <a:t>http://</a:t>
            </a:r>
            <a:r>
              <a:rPr lang="en-US" sz="800" err="1"/>
              <a:t>blog.prashanthellina.com</a:t>
            </a:r>
            <a:r>
              <a:rPr lang="en-US" sz="800"/>
              <a:t>/generating-call-graphs-for-understanding-and-refactoring-python-code.html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442830" y="3762782"/>
            <a:ext cx="957970" cy="329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E005C-BFBB-D54B-A4C2-5B591D2E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EB93E-C428-A44C-AF3D-B08A74B6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61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Measure Structural Value: </a:t>
            </a:r>
            <a:r>
              <a:rPr lang="en-US" dirty="0" err="1">
                <a:solidFill>
                  <a:schemeClr val="bg1"/>
                </a:solidFill>
              </a:rPr>
              <a:t>DevRank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result, two qualities would contribute to high </a:t>
            </a:r>
            <a:r>
              <a:rPr lang="en-US" dirty="0" err="1"/>
              <a:t>DevRank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High in-degree</a:t>
            </a:r>
          </a:p>
          <a:p>
            <a:pPr lvl="1"/>
            <a:r>
              <a:rPr lang="en-US" dirty="0"/>
              <a:t>High dev labor</a:t>
            </a:r>
          </a:p>
          <a:p>
            <a:r>
              <a:rPr lang="en-US" dirty="0"/>
              <a:t>Align well with our definition of development value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842522"/>
              </p:ext>
            </p:extLst>
          </p:nvPr>
        </p:nvGraphicFramePr>
        <p:xfrm>
          <a:off x="6475751" y="2128603"/>
          <a:ext cx="5042940" cy="3368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0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PageRank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DevRank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71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i="1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26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i="1"/>
                        <a:t>Edge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Hyperlink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Function</a:t>
                      </a:r>
                      <a:r>
                        <a:rPr lang="en-US" baseline="0"/>
                        <a:t> call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94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i="1"/>
                        <a:t>Weight</a:t>
                      </a:r>
                      <a:r>
                        <a:rPr lang="en-US" i="1" baseline="0"/>
                        <a:t> on edge</a:t>
                      </a: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Equal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aseline="0" dirty="0"/>
                    </a:p>
                    <a:p>
                      <a:pPr algn="ctr"/>
                      <a:r>
                        <a:rPr lang="en-US" baseline="0" dirty="0"/>
                        <a:t>Proportional to </a:t>
                      </a:r>
                    </a:p>
                    <a:p>
                      <a:pPr algn="ctr"/>
                      <a:r>
                        <a:rPr lang="en-US" baseline="0" dirty="0"/>
                        <a:t>dev labor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475751" y="4527030"/>
            <a:ext cx="5042940" cy="969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4A8F6-63E4-EB40-A0C9-0F5D87175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94759-EEBB-7043-A7E8-61E2C998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08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DevRank</a:t>
            </a:r>
            <a:r>
              <a:rPr lang="en-US" dirty="0">
                <a:solidFill>
                  <a:schemeClr val="bg1"/>
                </a:solidFill>
              </a:rPr>
              <a:t> Results on Linux Kernel Project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464143" y="3332265"/>
          <a:ext cx="5181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slob_free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DevRank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shrink_page_list</a:t>
                      </a:r>
                      <a:r>
                        <a:rPr lang="en-US"/>
                        <a:t> (LOC</a:t>
                      </a:r>
                      <a:r>
                        <a:rPr lang="en-US" baseline="0"/>
                        <a:t> counting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#</a:t>
                      </a:r>
                      <a:r>
                        <a:rPr lang="en-US" baseline="0"/>
                        <a:t> lines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/>
                        <a:t>81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# times</a:t>
                      </a:r>
                      <a:r>
                        <a:rPr lang="en-US" baseline="0"/>
                        <a:t> called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≈ 7,000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2202"/>
            <a:ext cx="5181600" cy="2898183"/>
          </a:xfrm>
        </p:spPr>
      </p:pic>
      <p:sp>
        <p:nvSpPr>
          <p:cNvPr id="7" name="TextBox 6"/>
          <p:cNvSpPr txBox="1"/>
          <p:nvPr/>
        </p:nvSpPr>
        <p:spPr>
          <a:xfrm>
            <a:off x="838200" y="5585322"/>
            <a:ext cx="546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Table: Most valuable functions under mm directory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2543" y="2878111"/>
            <a:ext cx="4572000" cy="2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282543" y="4128083"/>
            <a:ext cx="4572000" cy="297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52FDE-4AC0-4641-8892-90FDC549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9B346-2E42-6149-A92A-1A251687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54BBB-4AFD-BB4A-9571-50F7350EFA12}"/>
              </a:ext>
            </a:extLst>
          </p:cNvPr>
          <p:cNvSpPr txBox="1"/>
          <p:nvPr/>
        </p:nvSpPr>
        <p:spPr>
          <a:xfrm>
            <a:off x="6650702" y="4855826"/>
            <a:ext cx="480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Calls to </a:t>
            </a:r>
            <a:r>
              <a:rPr lang="en-US" dirty="0" err="1"/>
              <a:t>slob_free</a:t>
            </a:r>
            <a:r>
              <a:rPr lang="en-US" dirty="0"/>
              <a:t> are mostly through </a:t>
            </a:r>
            <a:r>
              <a:rPr lang="en-US" dirty="0" err="1"/>
              <a:t>kfree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943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Measure Non-structural Value: Impact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74978"/>
          </a:xfrm>
        </p:spPr>
        <p:txBody>
          <a:bodyPr>
            <a:normAutofit/>
          </a:bodyPr>
          <a:lstStyle/>
          <a:p>
            <a:r>
              <a:rPr lang="en-US" dirty="0"/>
              <a:t>Not all dev value is captured by the code structure</a:t>
            </a:r>
          </a:p>
          <a:p>
            <a:r>
              <a:rPr lang="en-US" dirty="0"/>
              <a:t>Interviewed 3 veteran open source developers </a:t>
            </a:r>
          </a:p>
          <a:p>
            <a:pPr lvl="1"/>
            <a:r>
              <a:rPr lang="en-US" dirty="0"/>
              <a:t>Author of a popular Twitter client </a:t>
            </a:r>
          </a:p>
          <a:p>
            <a:pPr lvl="1"/>
            <a:r>
              <a:rPr lang="en-US" dirty="0"/>
              <a:t>Two FreeBSD developers</a:t>
            </a:r>
          </a:p>
          <a:p>
            <a:r>
              <a:rPr lang="en-US" dirty="0"/>
              <a:t>Q: “How would you compare the value of two commits?”</a:t>
            </a:r>
          </a:p>
          <a:p>
            <a:r>
              <a:rPr lang="en-US" dirty="0"/>
              <a:t>A: ”</a:t>
            </a:r>
            <a:r>
              <a:rPr lang="is-IS" dirty="0"/>
              <a:t>…classify commits by its impact...”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7210269" y="1825625"/>
          <a:ext cx="414353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4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Commit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Fix for build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Fix for severe non-build</a:t>
                      </a:r>
                      <a:r>
                        <a:rPr lang="en-US" baseline="0"/>
                        <a:t> errors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Important</a:t>
                      </a:r>
                      <a:r>
                        <a:rPr lang="en-US" baseline="0"/>
                        <a:t> new features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Fix for severe speculative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Fix for</a:t>
                      </a:r>
                      <a:r>
                        <a:rPr lang="en-US" baseline="0"/>
                        <a:t> minor errors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Regular new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Cosmetic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Source code hygiene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210269" y="5351489"/>
            <a:ext cx="4143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Table: Hierarchy of commit value, by a FreeBSD developer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8F82E-6DB8-5B4C-B748-C5088315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E5552-8888-3947-8C95-48A6A769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03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Can We Automate Commit Classification?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text classification on commit messages</a:t>
            </a:r>
          </a:p>
          <a:p>
            <a:r>
              <a:rPr lang="en-US" dirty="0"/>
              <a:t>Classify N = 267,446 JIRA issues into one of four categories</a:t>
            </a:r>
          </a:p>
          <a:p>
            <a:pPr lvl="1"/>
            <a:r>
              <a:rPr lang="en-US" dirty="0"/>
              <a:t>Maintenance</a:t>
            </a:r>
          </a:p>
          <a:p>
            <a:pPr lvl="1"/>
            <a:r>
              <a:rPr lang="en-US" dirty="0"/>
              <a:t>Feature</a:t>
            </a:r>
          </a:p>
          <a:p>
            <a:pPr lvl="1"/>
            <a:r>
              <a:rPr lang="en-US" dirty="0"/>
              <a:t>Improvement</a:t>
            </a:r>
          </a:p>
          <a:p>
            <a:pPr lvl="1"/>
            <a:r>
              <a:rPr lang="en-US" dirty="0"/>
              <a:t>Bug</a:t>
            </a:r>
          </a:p>
          <a:p>
            <a:r>
              <a:rPr lang="en-US" dirty="0"/>
              <a:t>Trained 3 classifiers on 2 types of inputs (</a:t>
            </a:r>
            <a:r>
              <a:rPr lang="en-US" dirty="0" err="1"/>
              <a:t>msg</a:t>
            </a:r>
            <a:r>
              <a:rPr lang="en-US" dirty="0"/>
              <a:t> title/entire </a:t>
            </a:r>
            <a:r>
              <a:rPr lang="en-US" dirty="0" err="1"/>
              <a:t>msg</a:t>
            </a:r>
            <a:r>
              <a:rPr lang="en-US" dirty="0"/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2" y="2670576"/>
            <a:ext cx="5181600" cy="2301673"/>
          </a:xfrm>
        </p:spPr>
      </p:pic>
      <p:sp>
        <p:nvSpPr>
          <p:cNvPr id="7" name="TextBox 6"/>
          <p:cNvSpPr txBox="1"/>
          <p:nvPr/>
        </p:nvSpPr>
        <p:spPr>
          <a:xfrm>
            <a:off x="6382062" y="5156616"/>
            <a:ext cx="518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Table: Performance (F1 score) of three NLP + ML models for JIRA experiment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6382062" y="4062334"/>
            <a:ext cx="5181599" cy="299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ECCED-2A89-EE4C-977C-C6FA0A56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59B97-EB96-BD45-9018-8D7E6A50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52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506F28-1B4E-5D4E-B2FD-62BD0D6B2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897" y="1727873"/>
            <a:ext cx="787420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CC5453-7B19-4900-AEDE-54A7B6AF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Classic Open Innovation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D4D94-9784-D648-BBAC-14FEEE54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B08F0-1598-49BC-B19A-16B0C59DAA53}"/>
              </a:ext>
            </a:extLst>
          </p:cNvPr>
          <p:cNvSpPr txBox="1"/>
          <p:nvPr/>
        </p:nvSpPr>
        <p:spPr>
          <a:xfrm>
            <a:off x="6714808" y="5710874"/>
            <a:ext cx="3318294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/>
              <a:t>H. Chesbrough, Open Innovation: Renewing Growth from Industrial R&amp;D, 10th Annual Innovation Convergence, Sept 27, 2004</a:t>
            </a:r>
            <a:r>
              <a:rPr lang="en-US" sz="800">
                <a:cs typeface="Calibri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A3A2A-CC98-9E4B-9043-8044DB7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641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Structural and Non-structural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Notations</a:t>
            </a:r>
          </a:p>
          <a:p>
            <a:pPr lvl="1"/>
            <a:r>
              <a:rPr lang="en-US" dirty="0"/>
              <a:t>d: </a:t>
            </a:r>
            <a:r>
              <a:rPr lang="en-US" dirty="0" err="1"/>
              <a:t>devrank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t: impact type of a commit</a:t>
            </a:r>
          </a:p>
          <a:p>
            <a:pPr lvl="1"/>
            <a:r>
              <a:rPr lang="en-US" dirty="0"/>
              <a:t>v: overall development value</a:t>
            </a:r>
          </a:p>
          <a:p>
            <a:r>
              <a:rPr lang="en-US" dirty="0"/>
              <a:t>Our approach: Learn weight vector w from data provided by expert developers</a:t>
            </a:r>
          </a:p>
          <a:p>
            <a:r>
              <a:rPr lang="en-US" dirty="0"/>
              <a:t>Ask many developers to compare random pairs of commits, identifying which in each pair is more valuable</a:t>
            </a:r>
          </a:p>
          <a:p>
            <a:r>
              <a:rPr lang="en-US" dirty="0"/>
              <a:t>Use Learning to Rank to learn from this “pairwise ground truth”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85" y="2227096"/>
            <a:ext cx="2895600" cy="9957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33F2D-3016-4249-860B-08A928E9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86019-D75F-5E4F-9760-D8022E27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7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Commit Value Comparison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dataset</a:t>
            </a:r>
          </a:p>
          <a:p>
            <a:pPr lvl="1"/>
            <a:r>
              <a:rPr lang="en-US"/>
              <a:t>772 commit pair comparisons</a:t>
            </a:r>
          </a:p>
          <a:p>
            <a:pPr lvl="1"/>
            <a:r>
              <a:rPr lang="en-US"/>
              <a:t>Contributed by 35 developers from FreeBSD &amp; Linux Kernel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3421063"/>
            <a:ext cx="7494874" cy="26926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6526" y="5639543"/>
            <a:ext cx="7141427" cy="47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6526" y="3909168"/>
            <a:ext cx="7318948" cy="4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C5DA5-C66D-2840-9A3E-38E9A859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B1A2BA-1CB6-6145-9DF9-FFC9A83A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9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Assessing the value of code contributions is difficult for developers</a:t>
            </a:r>
          </a:p>
          <a:p>
            <a:pPr lvl="1"/>
            <a:r>
              <a:rPr lang="en-US"/>
              <a:t>Inherent subjectivity</a:t>
            </a:r>
          </a:p>
          <a:p>
            <a:pPr lvl="1"/>
            <a:r>
              <a:rPr lang="en-US"/>
              <a:t>Few developers have a wide enough view of the entire project</a:t>
            </a:r>
          </a:p>
          <a:p>
            <a:r>
              <a:rPr lang="en-US"/>
              <a:t>We postulated that a given code contribution has both</a:t>
            </a:r>
          </a:p>
          <a:p>
            <a:pPr lvl="1"/>
            <a:r>
              <a:rPr lang="en-US"/>
              <a:t>Structural value</a:t>
            </a:r>
          </a:p>
          <a:p>
            <a:pPr lvl="1"/>
            <a:r>
              <a:rPr lang="en-US"/>
              <a:t>Non-structural value</a:t>
            </a:r>
          </a:p>
          <a:p>
            <a:r>
              <a:rPr lang="en-US"/>
              <a:t>We proposed a combination of</a:t>
            </a:r>
          </a:p>
          <a:p>
            <a:pPr lvl="1"/>
            <a:r>
              <a:rPr lang="en-US"/>
              <a:t>A PageRank-inspired algorithm</a:t>
            </a:r>
          </a:p>
          <a:p>
            <a:pPr lvl="1"/>
            <a:r>
              <a:rPr lang="en-US"/>
              <a:t>An impact coding scheme</a:t>
            </a:r>
          </a:p>
          <a:p>
            <a:pPr lvl="1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92AFD-7986-2A4A-9250-B65E2A1D1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3EAC5-03EC-9B45-87B4-AA449A1D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0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36622-1151-8746-AF61-E49FFABF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EC2FC1-F231-B54B-BEA2-D4487E17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3F15D-E846-EA46-9ECD-2F987EF2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252" y="2375949"/>
            <a:ext cx="578695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1A1D2-407B-9C44-AF9F-D6932DA2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708" y="2807992"/>
            <a:ext cx="8636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BD509-0F5C-9646-B269-553B5E440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5949"/>
            <a:ext cx="3525095" cy="11750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53E834-FDDD-7A4B-83FE-514012C5EC8C}"/>
              </a:ext>
            </a:extLst>
          </p:cNvPr>
          <p:cNvSpPr/>
          <p:nvPr/>
        </p:nvSpPr>
        <p:spPr>
          <a:xfrm>
            <a:off x="5994399" y="2426233"/>
            <a:ext cx="295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https://twitter.com/dPersper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FCAE2-972A-E944-8A86-0BF6701DE29C}"/>
              </a:ext>
            </a:extLst>
          </p:cNvPr>
          <p:cNvSpPr/>
          <p:nvPr/>
        </p:nvSpPr>
        <p:spPr>
          <a:xfrm>
            <a:off x="5994399" y="3092983"/>
            <a:ext cx="3011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6"/>
              </a:rPr>
              <a:t>https://medium.com/persper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2E0C60-95C1-BC46-993C-A1DC35153A97}"/>
              </a:ext>
            </a:extLst>
          </p:cNvPr>
          <p:cNvSpPr/>
          <p:nvPr/>
        </p:nvSpPr>
        <p:spPr>
          <a:xfrm>
            <a:off x="5994399" y="3709449"/>
            <a:ext cx="3487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7"/>
              </a:rPr>
              <a:t>https://fb.com/persper.foundation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8B76D-6A7F-7448-9149-6D91C978A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3252" y="3612859"/>
            <a:ext cx="562512" cy="5625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489F42-8836-D04E-BBA2-30DBC689BF12}"/>
              </a:ext>
            </a:extLst>
          </p:cNvPr>
          <p:cNvSpPr/>
          <p:nvPr/>
        </p:nvSpPr>
        <p:spPr>
          <a:xfrm>
            <a:off x="3372471" y="4543985"/>
            <a:ext cx="825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hlinkClick r:id="rId9"/>
              </a:rPr>
              <a:t>What We Talk about When We Talk about a Decentralized GitHub</a:t>
            </a:r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DF0BB4-19D7-9645-8308-B17BA8BF70C4}"/>
              </a:ext>
            </a:extLst>
          </p:cNvPr>
          <p:cNvSpPr/>
          <p:nvPr/>
        </p:nvSpPr>
        <p:spPr>
          <a:xfrm>
            <a:off x="3372471" y="5160451"/>
            <a:ext cx="5288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hlinkClick r:id="rId10"/>
              </a:rPr>
              <a:t>Light on the Dark Side of Network Effects</a:t>
            </a:r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A56C73-1016-F344-9305-5E30F31BACE4}"/>
              </a:ext>
            </a:extLst>
          </p:cNvPr>
          <p:cNvSpPr txBox="1"/>
          <p:nvPr/>
        </p:nvSpPr>
        <p:spPr>
          <a:xfrm>
            <a:off x="838200" y="4513207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Recent articles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E6DA6-F9CB-E64F-9614-34B47C16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5454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06F51A-50D2-8B4E-8AF6-03FF5FB7F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Non-code contributions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0B34B-276B-1043-8CEB-2E5A7E48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3480CB-5EB1-314A-AA5C-5A1EEF54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F844E6-A5E4-514E-8B0E-1D657A3CDFE1}"/>
              </a:ext>
            </a:extLst>
          </p:cNvPr>
          <p:cNvSpPr/>
          <p:nvPr/>
        </p:nvSpPr>
        <p:spPr>
          <a:xfrm>
            <a:off x="2712334" y="3022768"/>
            <a:ext cx="67673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“The most important feature of Linux, however, was not </a:t>
            </a:r>
            <a:r>
              <a:rPr lang="en-US" sz="2400" i="1"/>
              <a:t>technical</a:t>
            </a:r>
            <a:r>
              <a:rPr lang="en-US" sz="2400"/>
              <a:t> but </a:t>
            </a:r>
            <a:r>
              <a:rPr lang="en-US" sz="2400" i="1"/>
              <a:t>sociological</a:t>
            </a:r>
            <a:r>
              <a:rPr lang="en-US" sz="2400"/>
              <a:t>.”</a:t>
            </a:r>
            <a:br>
              <a:rPr lang="en-US" sz="2400"/>
            </a:br>
            <a:endParaRPr lang="en-US" sz="2400"/>
          </a:p>
          <a:p>
            <a:r>
              <a:rPr lang="en-US" sz="2400"/>
              <a:t>—</a:t>
            </a:r>
            <a:r>
              <a:rPr lang="en-US" sz="2400" i="1"/>
              <a:t>Eric S. Raymond</a:t>
            </a:r>
            <a:r>
              <a:rPr lang="en-US" sz="2400"/>
              <a:t>, The Cathedral &amp; the Bazaar, 2001.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DE10-0235-3446-B53E-A9AD08B2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7154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608C3-5DB2-CD47-B3BE-6DAEC0B38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Other incentives than money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E2325-DF1C-414D-80DF-B3C22FF1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D69AD6-1410-2B4A-B268-B96DFC48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E50EA0F-61E3-B44F-B80D-6FBDCF1FC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1229" y="2527621"/>
            <a:ext cx="3509541" cy="35095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5132E-A540-5141-8221-36672C17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960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E9F3A-FCE9-0B46-8B95-623BD804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063758-DCF3-9542-9428-1F3EBCB9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4864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</a:rPr>
              <a:t>Why the dichotomy of the two worlds?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3E34F-043E-C540-BC0B-D96ACD67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37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60CC-AB5C-42B5-BCD5-FED70B77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7844-EAEC-4CC4-BB85-420610D7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Reasons leading to the two worlds</a:t>
            </a:r>
          </a:p>
          <a:p>
            <a:pPr lvl="1"/>
            <a:r>
              <a:rPr lang="en-US">
                <a:cs typeface="Calibri"/>
              </a:rPr>
              <a:t>Information asymmetry</a:t>
            </a:r>
          </a:p>
          <a:p>
            <a:pPr lvl="1"/>
            <a:r>
              <a:rPr lang="en-US">
                <a:cs typeface="Calibri"/>
              </a:rPr>
              <a:t>Transaction cost</a:t>
            </a:r>
          </a:p>
          <a:p>
            <a:r>
              <a:rPr lang="en-US">
                <a:cs typeface="Calibri"/>
              </a:rPr>
              <a:t>Imperfect solutions</a:t>
            </a:r>
          </a:p>
          <a:p>
            <a:r>
              <a:rPr lang="en-US">
                <a:cs typeface="Calibri"/>
              </a:rPr>
              <a:t>Technologies with potentials</a:t>
            </a:r>
            <a:endParaRPr lang="en-US"/>
          </a:p>
          <a:p>
            <a:pPr marL="914400" lvl="1"/>
            <a:r>
              <a:rPr lang="en-US">
                <a:cs typeface="Calibri"/>
              </a:rPr>
              <a:t>Assessing the value of code contributions ➟ Information asymmetry</a:t>
            </a:r>
          </a:p>
          <a:p>
            <a:pPr marL="914400" lvl="1"/>
            <a:r>
              <a:rPr lang="en-US">
                <a:cs typeface="Calibri"/>
              </a:rPr>
              <a:t>Decentralized value sharing ➟ Transaction cost</a:t>
            </a:r>
          </a:p>
          <a:p>
            <a:pPr marL="0"/>
            <a:r>
              <a:rPr lang="en-US">
                <a:cs typeface="Calibri"/>
              </a:rPr>
              <a:t>Virtual shareholding: Beyond the dichotomy</a:t>
            </a:r>
          </a:p>
          <a:p>
            <a:pPr marL="914400" lvl="1"/>
            <a:r>
              <a:rPr lang="en-US">
                <a:cs typeface="Calibri"/>
              </a:rPr>
              <a:t>Value-shared open source</a:t>
            </a:r>
          </a:p>
          <a:p>
            <a:pPr marL="914400" lvl="1"/>
            <a:r>
              <a:rPr lang="en-US">
                <a:cs typeface="Calibri"/>
              </a:rPr>
              <a:t>Virtual open corporation</a:t>
            </a:r>
          </a:p>
          <a:p>
            <a:pPr marL="914400" lvl="1"/>
            <a:r>
              <a:rPr lang="en-US">
                <a:cs typeface="Calibri"/>
              </a:rPr>
              <a:t>Virtual</a:t>
            </a:r>
            <a:r>
              <a:rPr lang="en-US" sz="2400">
                <a:cs typeface="Calibri"/>
              </a:rPr>
              <a:t> </a:t>
            </a:r>
            <a:r>
              <a:rPr lang="en-US">
                <a:cs typeface="Calibri"/>
              </a:rPr>
              <a:t>closed</a:t>
            </a:r>
            <a:r>
              <a:rPr lang="en-US" sz="2400">
                <a:cs typeface="Calibri"/>
              </a:rPr>
              <a:t> </a:t>
            </a:r>
            <a:r>
              <a:rPr lang="en-US">
                <a:cs typeface="Calibri"/>
              </a:rPr>
              <a:t>corporation</a:t>
            </a:r>
            <a:endParaRPr lang="en-US"/>
          </a:p>
          <a:p>
            <a:pPr marL="914400" lvl="1"/>
            <a:endParaRPr lang="en-US">
              <a:cs typeface="Calibri"/>
            </a:endParaRPr>
          </a:p>
          <a:p>
            <a:pPr marL="914400" lvl="1"/>
            <a:endParaRPr lang="en-US">
              <a:cs typeface="Calibri"/>
            </a:endParaRPr>
          </a:p>
          <a:p>
            <a:pPr marL="0"/>
            <a:endParaRPr lang="en-US"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4D039-AEFF-D441-9363-C3C770A9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0604C-D804-544D-B799-86E6484C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160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DD7D-44FD-4EBB-9E49-8FAAE787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Information Asymmetry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49FA9-ECA4-45A2-A6D0-210D40187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to allocate value?</a:t>
            </a:r>
          </a:p>
          <a:p>
            <a:pPr lvl="1"/>
            <a:r>
              <a:rPr lang="en-US">
                <a:cs typeface="Calibri"/>
              </a:rPr>
              <a:t>Users don't understand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developers' work.</a:t>
            </a:r>
          </a:p>
          <a:p>
            <a:pPr lvl="1"/>
            <a:r>
              <a:rPr lang="en-US">
                <a:cs typeface="Calibri"/>
              </a:rPr>
              <a:t>Individual developers lack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a consistent global view.</a:t>
            </a:r>
          </a:p>
          <a:p>
            <a:r>
              <a:rPr lang="en-US">
                <a:cs typeface="Calibri"/>
              </a:rPr>
              <a:t>Practice in corporation: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Corporate structures</a:t>
            </a:r>
          </a:p>
          <a:p>
            <a:r>
              <a:rPr lang="en-US">
                <a:cs typeface="Calibri"/>
              </a:rPr>
              <a:t>Practice in open source: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Relinquish the value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7AB7B3-95C9-0E45-A994-29E70DEA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32DD2-0830-BF45-BF8A-4F727B05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E8716-E6AB-F947-AE9C-B05DB5EA0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17" y="1825624"/>
            <a:ext cx="5697483" cy="38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96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7C3D-DEB4-4DBD-8384-58502DE59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Transaction Cost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881A6-0D9D-4AA6-912A-AF64D6B97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Suppose </a:t>
            </a:r>
            <a:r>
              <a:rPr lang="en-US" i="1">
                <a:latin typeface="Times"/>
                <a:cs typeface="Times"/>
              </a:rPr>
              <a:t>n</a:t>
            </a:r>
            <a:r>
              <a:rPr lang="en-US"/>
              <a:t> developers and </a:t>
            </a:r>
            <a:r>
              <a:rPr lang="en-US" i="1">
                <a:latin typeface="Times"/>
                <a:cs typeface="Times"/>
              </a:rPr>
              <a:t>m</a:t>
            </a:r>
            <a:r>
              <a:rPr lang="en-US"/>
              <a:t> users</a:t>
            </a:r>
          </a:p>
          <a:p>
            <a:r>
              <a:rPr lang="en-US"/>
              <a:t># of contracts </a:t>
            </a:r>
            <a:r>
              <a:rPr lang="zh-CN" altLang="en-US"/>
              <a:t>≅</a:t>
            </a:r>
            <a:r>
              <a:rPr lang="en-US"/>
              <a:t> </a:t>
            </a:r>
            <a:r>
              <a:rPr lang="en-US" i="1">
                <a:latin typeface="Times"/>
                <a:cs typeface="Times"/>
              </a:rPr>
              <a:t>n</a:t>
            </a:r>
            <a:r>
              <a:rPr lang="en-US" altLang="zh-CN" baseline="30000">
                <a:latin typeface="Times"/>
                <a:cs typeface="Times"/>
              </a:rPr>
              <a:t>2</a:t>
            </a:r>
            <a:r>
              <a:rPr lang="en-US" i="1">
                <a:latin typeface="Times"/>
                <a:cs typeface="Times"/>
              </a:rPr>
              <a:t> </a:t>
            </a:r>
            <a:r>
              <a:rPr lang="en-US">
                <a:latin typeface="Times"/>
                <a:cs typeface="Times"/>
              </a:rPr>
              <a:t>+ </a:t>
            </a:r>
            <a:r>
              <a:rPr lang="en-US" i="1">
                <a:latin typeface="Times"/>
                <a:cs typeface="Times"/>
              </a:rPr>
              <a:t>nm</a:t>
            </a:r>
            <a:endParaRPr lang="en-US">
              <a:latin typeface="Times"/>
              <a:cs typeface="Times"/>
            </a:endParaRPr>
          </a:p>
          <a:p>
            <a:r>
              <a:rPr lang="en-US"/>
              <a:t>Dynamics of the network</a:t>
            </a:r>
          </a:p>
          <a:p>
            <a:pPr lvl="1"/>
            <a:r>
              <a:rPr lang="en-US"/>
              <a:t>Turnover of developers</a:t>
            </a:r>
          </a:p>
          <a:p>
            <a:pPr lvl="1"/>
            <a:r>
              <a:rPr lang="en-US"/>
              <a:t>Churn of users</a:t>
            </a:r>
          </a:p>
          <a:p>
            <a:r>
              <a:rPr lang="en-US"/>
              <a:t>Practice in corporation:</a:t>
            </a:r>
            <a:br>
              <a:rPr lang="en-US"/>
            </a:br>
            <a:r>
              <a:rPr lang="en-US"/>
              <a:t>Legal person</a:t>
            </a:r>
          </a:p>
          <a:p>
            <a:r>
              <a:rPr lang="en-US"/>
              <a:t>Practice in open source:</a:t>
            </a:r>
            <a:br>
              <a:rPr lang="en-US"/>
            </a:br>
            <a:r>
              <a:rPr lang="en-US"/>
              <a:t>Open source license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1D64B-0042-6848-BBDB-E4427CAD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96" y="1825624"/>
            <a:ext cx="5124204" cy="3592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C81F3-BD09-DD41-A449-50F787CBCE1A}"/>
              </a:ext>
            </a:extLst>
          </p:cNvPr>
          <p:cNvSpPr txBox="1"/>
          <p:nvPr/>
        </p:nvSpPr>
        <p:spPr>
          <a:xfrm>
            <a:off x="9242325" y="5337629"/>
            <a:ext cx="2111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Licensed under </a:t>
            </a:r>
            <a:r>
              <a:rPr lang="en-US" sz="800">
                <a:hlinkClick r:id="rId3"/>
              </a:rPr>
              <a:t>Shutterstock Standard License</a:t>
            </a:r>
            <a:endParaRPr lang="en-US" sz="80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6DADAC-ADF5-5F41-8FB7-23A6B436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2BD9F-E1ED-214C-BDEA-2E57C9BB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31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E709-3F54-4957-B547-A48714DC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Corporate Issues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B2B18-C80B-44C3-93FC-4B4F272C8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Unfair value allocation</a:t>
            </a:r>
          </a:p>
          <a:p>
            <a:pPr lvl="1"/>
            <a:r>
              <a:rPr lang="en-US">
                <a:cs typeface="Calibri"/>
              </a:rPr>
              <a:t>Bias on personality and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social relationships </a:t>
            </a:r>
          </a:p>
          <a:p>
            <a:pPr lvl="1"/>
            <a:r>
              <a:rPr lang="en-US">
                <a:cs typeface="Calibri"/>
                <a:hlinkClick r:id="rId2"/>
              </a:rPr>
              <a:t>Why employees leave</a:t>
            </a:r>
            <a:r>
              <a:rPr lang="en-US">
                <a:cs typeface="Calibri"/>
              </a:rPr>
              <a:t>: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“low salary” (69.44%);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“overworked” (63.12%);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“</a:t>
            </a:r>
            <a:r>
              <a:rPr lang="en-US" i="1">
                <a:cs typeface="Calibri"/>
              </a:rPr>
              <a:t>lack of recognition or reward</a:t>
            </a:r>
            <a:r>
              <a:rPr lang="en-US">
                <a:cs typeface="Calibri"/>
              </a:rPr>
              <a:t>” (45.24%);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“</a:t>
            </a:r>
            <a:r>
              <a:rPr lang="en-US" i="1">
                <a:cs typeface="Calibri"/>
              </a:rPr>
              <a:t>boss didn’t honor commitments</a:t>
            </a:r>
            <a:r>
              <a:rPr lang="en-US">
                <a:cs typeface="Calibri"/>
              </a:rPr>
              <a:t>” (43.49%).</a:t>
            </a:r>
          </a:p>
          <a:p>
            <a:r>
              <a:rPr lang="en-US">
                <a:cs typeface="Calibri"/>
              </a:rPr>
              <a:t>Unnecessary operating overhead</a:t>
            </a:r>
          </a:p>
          <a:p>
            <a:r>
              <a:rPr lang="en-US">
                <a:cs typeface="Calibri"/>
              </a:rPr>
              <a:t>Your code is </a:t>
            </a:r>
            <a:r>
              <a:rPr lang="en-US" i="1">
                <a:cs typeface="Calibri"/>
              </a:rPr>
              <a:t>not</a:t>
            </a:r>
            <a:r>
              <a:rPr lang="en-US">
                <a:cs typeface="Calibri"/>
              </a:rPr>
              <a:t> yours!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29083-B3D9-654A-BBFA-E3531FD6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46EB3-9D05-3246-BBAD-65ABA33D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756160"/>
            <a:ext cx="4149546" cy="52322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78295-D702-0549-B314-8294D856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01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C59C-EBFE-44F7-90E3-F4658C27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Open-Source Issues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D694-F9A8-4DF1-A07E-231D9333E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Financial crisis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0F189-4D05-654E-B339-F4C8231C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Persper Foundation.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2DBF3-51B2-4A39-8F3E-D4E184209CB5}"/>
              </a:ext>
            </a:extLst>
          </p:cNvPr>
          <p:cNvSpPr txBox="1"/>
          <p:nvPr/>
        </p:nvSpPr>
        <p:spPr>
          <a:xfrm>
            <a:off x="1230702" y="2719676"/>
            <a:ext cx="3462062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“The </a:t>
            </a:r>
            <a:r>
              <a:rPr lang="en-US" sz="2800">
                <a:solidFill>
                  <a:srgbClr val="C00000"/>
                </a:solidFill>
              </a:rPr>
              <a:t>worst vulnerability</a:t>
            </a:r>
            <a:r>
              <a:rPr lang="en-US" sz="2800"/>
              <a:t> found... since commercial traffic began to flow on the Internet</a:t>
            </a:r>
            <a:r>
              <a:rPr lang="en-US" sz="2800">
                <a:cs typeface="Calibri"/>
              </a:rPr>
              <a:t>.”</a:t>
            </a:r>
            <a:endParaRPr lang="en-US" sz="2800"/>
          </a:p>
          <a:p>
            <a:r>
              <a:rPr lang="en-US" sz="2800">
                <a:cs typeface="Calibri"/>
              </a:rPr>
              <a:t>-- </a:t>
            </a:r>
            <a:r>
              <a:rPr lang="en-US" sz="2800" i="1">
                <a:cs typeface="Calibri"/>
              </a:rPr>
              <a:t>Joseph Steinberg</a:t>
            </a:r>
            <a:r>
              <a:rPr lang="en-US" sz="2800">
                <a:cs typeface="Calibri"/>
              </a:rPr>
              <a:t>, Forbes.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1EB8A-A879-49E7-AF5C-564C0050F5E8}"/>
              </a:ext>
            </a:extLst>
          </p:cNvPr>
          <p:cNvSpPr txBox="1"/>
          <p:nvPr/>
        </p:nvSpPr>
        <p:spPr>
          <a:xfrm>
            <a:off x="7527985" y="2915323"/>
            <a:ext cx="3825815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“</a:t>
            </a:r>
            <a:r>
              <a:rPr lang="en-US" sz="2800">
                <a:solidFill>
                  <a:srgbClr val="C00000"/>
                </a:solidFill>
              </a:rPr>
              <a:t>Free Can Make You Bleed.</a:t>
            </a:r>
            <a:r>
              <a:rPr lang="en-US" sz="2800"/>
              <a:t>”</a:t>
            </a:r>
          </a:p>
          <a:p>
            <a:r>
              <a:rPr lang="en-US" sz="2800">
                <a:cs typeface="Calibri"/>
              </a:rPr>
              <a:t>-- </a:t>
            </a:r>
            <a:r>
              <a:rPr lang="en-US" sz="2800" i="1">
                <a:cs typeface="Calibri"/>
              </a:rPr>
              <a:t>John Walsh</a:t>
            </a:r>
            <a:r>
              <a:rPr lang="en-US" sz="2800">
                <a:cs typeface="Calibri"/>
              </a:rPr>
              <a:t>, SSH Communications Security.</a:t>
            </a:r>
          </a:p>
        </p:txBody>
      </p:sp>
      <p:pic>
        <p:nvPicPr>
          <p:cNvPr id="8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782C0193-2F35-4257-B362-60912B05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963" y="2788588"/>
            <a:ext cx="1966823" cy="237350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BA2BB-7E06-D64A-B312-BA948606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27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1452</Words>
  <Application>Microsoft Macintosh PowerPoint</Application>
  <PresentationFormat>Widescreen</PresentationFormat>
  <Paragraphs>355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等线</vt:lpstr>
      <vt:lpstr>等线 Light</vt:lpstr>
      <vt:lpstr>Arial</vt:lpstr>
      <vt:lpstr>Calibri</vt:lpstr>
      <vt:lpstr>Calibri Light</vt:lpstr>
      <vt:lpstr>Times</vt:lpstr>
      <vt:lpstr>Office Theme</vt:lpstr>
      <vt:lpstr>Software Development in the Next Decade: Beyond the Dichotomy of Open-Source and Corporate Worlds</vt:lpstr>
      <vt:lpstr>Corporate World vs. Open-Source World</vt:lpstr>
      <vt:lpstr>Classic Open Innovation</vt:lpstr>
      <vt:lpstr>Why the dichotomy of the two worlds?</vt:lpstr>
      <vt:lpstr>Overview</vt:lpstr>
      <vt:lpstr>Information Asymmetry</vt:lpstr>
      <vt:lpstr>Transaction Cost</vt:lpstr>
      <vt:lpstr>Corporate Issues</vt:lpstr>
      <vt:lpstr>Open-Source Issues</vt:lpstr>
      <vt:lpstr>Open-Source Issues</vt:lpstr>
      <vt:lpstr>Corporation and open source are compromises.</vt:lpstr>
      <vt:lpstr>Assessing the Value of Code Contributions</vt:lpstr>
      <vt:lpstr>Assessing the Value of Code Contributions</vt:lpstr>
      <vt:lpstr>Assessing the Value of Code Contributions</vt:lpstr>
      <vt:lpstr>Decentralized Value Sharing</vt:lpstr>
      <vt:lpstr>Decentralized Value Sharing</vt:lpstr>
      <vt:lpstr>Virtual Shareholding: Beyond the Dichotomy</vt:lpstr>
      <vt:lpstr>Virtual Shareholding: Beyond the Dichotomy</vt:lpstr>
      <vt:lpstr>Outlook: Open Research Questions</vt:lpstr>
      <vt:lpstr>Assessing the Value of Code Contributions</vt:lpstr>
      <vt:lpstr>Goal</vt:lpstr>
      <vt:lpstr>Development Value (Dev Value)</vt:lpstr>
      <vt:lpstr>Dev Value = Structural  + Non-structural Value</vt:lpstr>
      <vt:lpstr>Measure Structural Value: PageRank</vt:lpstr>
      <vt:lpstr>Measure Structural Value: Call Graph</vt:lpstr>
      <vt:lpstr>Measure Structural Value: DevRank</vt:lpstr>
      <vt:lpstr>DevRank Results on Linux Kernel Project</vt:lpstr>
      <vt:lpstr>Measure Non-structural Value: Impact Coding</vt:lpstr>
      <vt:lpstr>Can We Automate Commit Classification?</vt:lpstr>
      <vt:lpstr>Combine Structural and Non-structural Value</vt:lpstr>
      <vt:lpstr>Results: Commit Value Comparison Task</vt:lpstr>
      <vt:lpstr>Conclusion</vt:lpstr>
      <vt:lpstr>Thank You!</vt:lpstr>
      <vt:lpstr>Backup</vt:lpstr>
      <vt:lpstr>Backup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Jinglei Ren</cp:lastModifiedBy>
  <cp:revision>16</cp:revision>
  <dcterms:modified xsi:type="dcterms:W3CDTF">2018-07-29T23:38:15Z</dcterms:modified>
</cp:coreProperties>
</file>